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0" r:id="rId4"/>
    <p:sldId id="286" r:id="rId5"/>
    <p:sldId id="285" r:id="rId6"/>
    <p:sldId id="277" r:id="rId7"/>
    <p:sldId id="279" r:id="rId8"/>
    <p:sldId id="273" r:id="rId9"/>
    <p:sldId id="284" r:id="rId10"/>
    <p:sldId id="257" r:id="rId11"/>
    <p:sldId id="258" r:id="rId12"/>
    <p:sldId id="280" r:id="rId13"/>
    <p:sldId id="266" r:id="rId14"/>
    <p:sldId id="259" r:id="rId15"/>
    <p:sldId id="264" r:id="rId16"/>
    <p:sldId id="281" r:id="rId17"/>
    <p:sldId id="287" r:id="rId18"/>
    <p:sldId id="272" r:id="rId19"/>
    <p:sldId id="262" r:id="rId20"/>
    <p:sldId id="261" r:id="rId21"/>
    <p:sldId id="288" r:id="rId22"/>
    <p:sldId id="263" r:id="rId23"/>
    <p:sldId id="268" r:id="rId24"/>
    <p:sldId id="267" r:id="rId25"/>
    <p:sldId id="29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C57E20D-794F-4B00-9AF0-F840B7F49D55}" type="datetimeFigureOut">
              <a:rPr lang="en-US" smtClean="0"/>
              <a:pPr/>
              <a:t>11/9/2016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449369-AFEC-4FDD-8876-61A85EFE4B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57E20D-794F-4B00-9AF0-F840B7F49D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9369-AFEC-4FDD-8876-61A85EFE4B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57E20D-794F-4B00-9AF0-F840B7F49D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9369-AFEC-4FDD-8876-61A85EFE4B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57E20D-794F-4B00-9AF0-F840B7F49D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9369-AFEC-4FDD-8876-61A85EFE4B0F}"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57E20D-794F-4B00-9AF0-F840B7F49D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9369-AFEC-4FDD-8876-61A85EFE4B0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57E20D-794F-4B00-9AF0-F840B7F49D55}"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9369-AFEC-4FDD-8876-61A85EFE4B0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57E20D-794F-4B00-9AF0-F840B7F49D55}"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49369-AFEC-4FDD-8876-61A85EFE4B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57E20D-794F-4B00-9AF0-F840B7F49D55}"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49369-AFEC-4FDD-8876-61A85EFE4B0F}"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7E20D-794F-4B00-9AF0-F840B7F49D55}"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49369-AFEC-4FDD-8876-61A85EFE4B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C57E20D-794F-4B00-9AF0-F840B7F49D55}"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9369-AFEC-4FDD-8876-61A85EFE4B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C57E20D-794F-4B00-9AF0-F840B7F49D55}" type="datetimeFigureOut">
              <a:rPr lang="en-US" smtClean="0"/>
              <a:pPr/>
              <a:t>11/9/2016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449369-AFEC-4FDD-8876-61A85EFE4B0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C57E20D-794F-4B00-9AF0-F840B7F49D55}" type="datetimeFigureOut">
              <a:rPr lang="en-US" smtClean="0"/>
              <a:pPr/>
              <a:t>11/9/2016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449369-AFEC-4FDD-8876-61A85EFE4B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vvBWnQJHGB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egreed.com/blog/top-10-facts-muscular-syste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viewpure.com/oVY1s9wLOL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Gnv54V8Jj1U"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youtube.com/watch?v=Mf8xTqfsp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E:\Unit%203%20Cells%20Organized%20into%20Systems\Unit%204%20human%20body\Muscular%20system\muscles2.as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914399"/>
          </a:xfrm>
        </p:spPr>
        <p:txBody>
          <a:bodyPr/>
          <a:lstStyle/>
          <a:p>
            <a:r>
              <a:rPr lang="en-US" dirty="0">
                <a:hlinkClick r:id="rId2"/>
              </a:rPr>
              <a:t>The Muscular System</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858000" cy="541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8153400" cy="4525963"/>
          </a:xfrm>
        </p:spPr>
        <p:txBody>
          <a:bodyPr/>
          <a:lstStyle/>
          <a:p>
            <a:r>
              <a:rPr lang="en-US" dirty="0"/>
              <a:t>There are over 600 muscles in the human body.</a:t>
            </a:r>
          </a:p>
          <a:p>
            <a:pPr>
              <a:buNone/>
            </a:pPr>
            <a:endParaRPr lang="en-US" dirty="0"/>
          </a:p>
        </p:txBody>
      </p:sp>
      <p:sp>
        <p:nvSpPr>
          <p:cNvPr id="2" name="Title 1"/>
          <p:cNvSpPr>
            <a:spLocks noGrp="1"/>
          </p:cNvSpPr>
          <p:nvPr>
            <p:ph type="title"/>
          </p:nvPr>
        </p:nvSpPr>
        <p:spPr>
          <a:xfrm>
            <a:off x="575930" y="15949"/>
            <a:ext cx="8229600" cy="1143000"/>
          </a:xfrm>
        </p:spPr>
        <p:txBody>
          <a:bodyPr/>
          <a:lstStyle/>
          <a:p>
            <a:r>
              <a:rPr lang="en-US" dirty="0"/>
              <a:t>Muscles – How do they work?</a:t>
            </a:r>
          </a:p>
        </p:txBody>
      </p:sp>
      <p:pic>
        <p:nvPicPr>
          <p:cNvPr id="1026" name="Picture 2" descr="http://www.rattlesnakebite.org/Picture4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287" y="1524001"/>
            <a:ext cx="7161713" cy="5367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are two categories of muscles.</a:t>
            </a:r>
          </a:p>
          <a:p>
            <a:pPr lvl="2"/>
            <a:r>
              <a:rPr lang="en-US" dirty="0"/>
              <a:t>1) Involuntary - muscles that are </a:t>
            </a:r>
            <a:r>
              <a:rPr lang="en-US" b="1" u="sng" dirty="0"/>
              <a:t>NOT</a:t>
            </a:r>
            <a:r>
              <a:rPr lang="en-US" dirty="0"/>
              <a:t> under your control.  They will perform a specific function all on their own without your control.</a:t>
            </a:r>
          </a:p>
          <a:p>
            <a:pPr lvl="4"/>
            <a:r>
              <a:rPr lang="en-US" dirty="0"/>
              <a:t>Example: breathing, digesting food, heart beating</a:t>
            </a:r>
          </a:p>
          <a:p>
            <a:pPr lvl="4"/>
            <a:endParaRPr lang="en-US" dirty="0">
              <a:solidFill>
                <a:schemeClr val="tx2">
                  <a:lumMod val="60000"/>
                  <a:lumOff val="40000"/>
                </a:schemeClr>
              </a:solidFill>
            </a:endParaRPr>
          </a:p>
          <a:p>
            <a:pPr lvl="4">
              <a:buNone/>
            </a:pPr>
            <a:endParaRPr lang="en-US" dirty="0">
              <a:solidFill>
                <a:schemeClr val="tx2">
                  <a:lumMod val="60000"/>
                  <a:lumOff val="40000"/>
                </a:schemeClr>
              </a:solidFill>
            </a:endParaRPr>
          </a:p>
          <a:p>
            <a:pPr lvl="2"/>
            <a:r>
              <a:rPr lang="en-US" dirty="0"/>
              <a:t>2) Voluntary - muscles that you have total control over.  You make them move.</a:t>
            </a:r>
          </a:p>
          <a:p>
            <a:pPr lvl="4"/>
            <a:r>
              <a:rPr lang="en-US" dirty="0"/>
              <a:t>Example: walking. chewing, talking</a:t>
            </a:r>
          </a:p>
          <a:p>
            <a:pPr lvl="5">
              <a:buNone/>
            </a:pPr>
            <a:endParaRPr lang="en-US" dirty="0"/>
          </a:p>
        </p:txBody>
      </p:sp>
      <p:sp>
        <p:nvSpPr>
          <p:cNvPr id="2" name="Title 1"/>
          <p:cNvSpPr>
            <a:spLocks noGrp="1"/>
          </p:cNvSpPr>
          <p:nvPr>
            <p:ph type="title"/>
          </p:nvPr>
        </p:nvSpPr>
        <p:spPr/>
        <p:txBody>
          <a:bodyPr/>
          <a:lstStyle/>
          <a:p>
            <a:r>
              <a:rPr lang="en-US" dirty="0"/>
              <a:t>Types of muscles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3051"/>
            <a:ext cx="3057525" cy="1495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105400"/>
            <a:ext cx="3057525" cy="1495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0762" y="4572000"/>
            <a:ext cx="2581275" cy="177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4525963"/>
          </a:xfrm>
        </p:spPr>
        <p:txBody>
          <a:bodyPr>
            <a:normAutofit/>
          </a:bodyPr>
          <a:lstStyle/>
          <a:p>
            <a:r>
              <a:rPr lang="en-US" sz="2800" dirty="0"/>
              <a:t>Muscle Fiber - Long fibers that run parallel to each other and are held together by connective tissue.  </a:t>
            </a:r>
          </a:p>
          <a:p>
            <a:r>
              <a:rPr lang="en-US" sz="2800" dirty="0"/>
              <a:t>Muscles contract and relax.  </a:t>
            </a:r>
          </a:p>
          <a:p>
            <a:r>
              <a:rPr lang="en-US" sz="2800" dirty="0"/>
              <a:t>Muscles can only pull, </a:t>
            </a:r>
            <a:r>
              <a:rPr lang="en-US" sz="2800" b="1" dirty="0"/>
              <a:t>they can’t push</a:t>
            </a:r>
            <a:r>
              <a:rPr lang="en-US" sz="2800" dirty="0"/>
              <a:t>.</a:t>
            </a:r>
          </a:p>
          <a:p>
            <a:endParaRPr lang="en-US" sz="2800" dirty="0"/>
          </a:p>
        </p:txBody>
      </p:sp>
      <p:sp>
        <p:nvSpPr>
          <p:cNvPr id="3" name="Title 2"/>
          <p:cNvSpPr>
            <a:spLocks noGrp="1"/>
          </p:cNvSpPr>
          <p:nvPr>
            <p:ph type="title"/>
          </p:nvPr>
        </p:nvSpPr>
        <p:spPr/>
        <p:txBody>
          <a:bodyPr/>
          <a:lstStyle/>
          <a:p>
            <a:r>
              <a:rPr lang="en-US" dirty="0"/>
              <a:t>Muscle Fiber</a:t>
            </a:r>
          </a:p>
        </p:txBody>
      </p:sp>
      <p:pic>
        <p:nvPicPr>
          <p:cNvPr id="1026" name="Picture 2" descr="https://encrypted-tbn0.gstatic.com/images?q=tbn:ANd9GcTSxPiKncmO6_ZELO2A-4wAmsOv2VnVCCexIdy6npHxxHf5vmyL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60529"/>
            <a:ext cx="3810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0"/>
            <a:ext cx="4267200" cy="2560320"/>
          </a:xfrm>
          <a:prstGeom prst="rect">
            <a:avLst/>
          </a:prstGeom>
        </p:spPr>
      </p:pic>
    </p:spTree>
    <p:extLst>
      <p:ext uri="{BB962C8B-B14F-4D97-AF65-F5344CB8AC3E}">
        <p14:creationId xmlns:p14="http://schemas.microsoft.com/office/powerpoint/2010/main" val="35459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Skeletal</a:t>
            </a:r>
          </a:p>
          <a:p>
            <a:r>
              <a:rPr lang="en-US" dirty="0"/>
              <a:t>Cardiac</a:t>
            </a:r>
          </a:p>
          <a:p>
            <a:r>
              <a:rPr lang="en-US" dirty="0"/>
              <a:t>Smooth</a:t>
            </a:r>
          </a:p>
        </p:txBody>
      </p:sp>
      <p:sp>
        <p:nvSpPr>
          <p:cNvPr id="2" name="Title 1"/>
          <p:cNvSpPr>
            <a:spLocks noGrp="1"/>
          </p:cNvSpPr>
          <p:nvPr>
            <p:ph type="title"/>
          </p:nvPr>
        </p:nvSpPr>
        <p:spPr/>
        <p:txBody>
          <a:bodyPr>
            <a:normAutofit fontScale="90000"/>
          </a:bodyPr>
          <a:lstStyle/>
          <a:p>
            <a:r>
              <a:rPr lang="en-US" dirty="0"/>
              <a:t>Within these categories are three types of muscle tissue: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447359"/>
            <a:ext cx="3962400" cy="19379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8" y="3449045"/>
            <a:ext cx="9025764" cy="2256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042" y="4053682"/>
            <a:ext cx="3932917" cy="2209800"/>
          </a:xfrm>
          <a:prstGeom prst="rect">
            <a:avLst/>
          </a:prstGeom>
        </p:spPr>
      </p:pic>
      <p:sp>
        <p:nvSpPr>
          <p:cNvPr id="3" name="Content Placeholder 2"/>
          <p:cNvSpPr>
            <a:spLocks noGrp="1"/>
          </p:cNvSpPr>
          <p:nvPr>
            <p:ph idx="1"/>
          </p:nvPr>
        </p:nvSpPr>
        <p:spPr>
          <a:xfrm>
            <a:off x="228600" y="1143000"/>
            <a:ext cx="8686800" cy="4525963"/>
          </a:xfrm>
        </p:spPr>
        <p:txBody>
          <a:bodyPr/>
          <a:lstStyle/>
          <a:p>
            <a:r>
              <a:rPr lang="en-US" dirty="0">
                <a:solidFill>
                  <a:schemeClr val="accent2">
                    <a:lumMod val="75000"/>
                  </a:schemeClr>
                </a:solidFill>
              </a:rPr>
              <a:t>1) Skeletal (striated) muscle – this is the muscle tissue that is connected to the bones.</a:t>
            </a:r>
          </a:p>
          <a:p>
            <a:r>
              <a:rPr lang="en-US" dirty="0">
                <a:solidFill>
                  <a:schemeClr val="accent2">
                    <a:lumMod val="75000"/>
                  </a:schemeClr>
                </a:solidFill>
              </a:rPr>
              <a:t>Skeletal (striated) muscles appear banded or striated. </a:t>
            </a:r>
          </a:p>
          <a:p>
            <a:r>
              <a:rPr lang="en-US" dirty="0">
                <a:solidFill>
                  <a:schemeClr val="accent2">
                    <a:lumMod val="75000"/>
                  </a:schemeClr>
                </a:solidFill>
              </a:rPr>
              <a:t>These muscles tire quickly. (voluntary)</a:t>
            </a:r>
          </a:p>
          <a:p>
            <a:pPr lvl="4"/>
            <a:r>
              <a:rPr lang="en-US" dirty="0">
                <a:solidFill>
                  <a:schemeClr val="accent2">
                    <a:lumMod val="75000"/>
                  </a:schemeClr>
                </a:solidFill>
              </a:rPr>
              <a:t>Example: bicep, triceps, quadriceps, abdominals, hamstrings</a:t>
            </a:r>
            <a:endParaRPr lang="en-US" dirty="0"/>
          </a:p>
          <a:p>
            <a:pPr lvl="4"/>
            <a:endParaRPr lang="en-US" dirty="0"/>
          </a:p>
        </p:txBody>
      </p:sp>
      <p:sp>
        <p:nvSpPr>
          <p:cNvPr id="2" name="Title 1"/>
          <p:cNvSpPr>
            <a:spLocks noGrp="1"/>
          </p:cNvSpPr>
          <p:nvPr>
            <p:ph type="title"/>
          </p:nvPr>
        </p:nvSpPr>
        <p:spPr/>
        <p:txBody>
          <a:bodyPr/>
          <a:lstStyle/>
          <a:p>
            <a:r>
              <a:rPr lang="en-US" dirty="0"/>
              <a:t>Skeletal Muscle Tissue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3" y="4105275"/>
            <a:ext cx="5402651" cy="2752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14400"/>
            <a:ext cx="8763000" cy="5638800"/>
          </a:xfrm>
        </p:spPr>
        <p:txBody>
          <a:bodyPr>
            <a:normAutofit fontScale="92500" lnSpcReduction="10000"/>
          </a:bodyPr>
          <a:lstStyle/>
          <a:p>
            <a:r>
              <a:rPr lang="en-US" b="1" dirty="0"/>
              <a:t>Questions coming about this so read carefully!</a:t>
            </a:r>
          </a:p>
          <a:p>
            <a:r>
              <a:rPr lang="en-US" dirty="0"/>
              <a:t>In order to contract (move), your muscles require </a:t>
            </a:r>
          </a:p>
          <a:p>
            <a:pPr marL="109728" indent="0">
              <a:buNone/>
            </a:pPr>
            <a:r>
              <a:rPr lang="en-US" dirty="0"/>
              <a:t>   energy in the form of </a:t>
            </a:r>
            <a:r>
              <a:rPr lang="en-US" b="1" dirty="0"/>
              <a:t>ATP</a:t>
            </a:r>
            <a:r>
              <a:rPr lang="en-US" dirty="0"/>
              <a:t>. (Adenosine Triphosphate)  </a:t>
            </a:r>
          </a:p>
          <a:p>
            <a:r>
              <a:rPr lang="en-US" dirty="0"/>
              <a:t>Muscles can produce ATP in two different ways.</a:t>
            </a:r>
          </a:p>
          <a:p>
            <a:r>
              <a:rPr lang="en-US" dirty="0"/>
              <a:t>We have discussed </a:t>
            </a:r>
            <a:r>
              <a:rPr lang="en-US" b="1" dirty="0"/>
              <a:t>aerobic respiration</a:t>
            </a:r>
            <a:r>
              <a:rPr lang="en-US" dirty="0"/>
              <a:t> where oxygen </a:t>
            </a:r>
          </a:p>
          <a:p>
            <a:pPr marL="109728" indent="0">
              <a:buNone/>
            </a:pPr>
            <a:r>
              <a:rPr lang="en-US" dirty="0"/>
              <a:t>   is required.  </a:t>
            </a:r>
          </a:p>
          <a:p>
            <a:r>
              <a:rPr lang="en-US" dirty="0"/>
              <a:t>The second way is called </a:t>
            </a:r>
            <a:r>
              <a:rPr lang="en-US" b="1" dirty="0"/>
              <a:t>anaerobic respiration </a:t>
            </a:r>
            <a:r>
              <a:rPr lang="en-US" dirty="0"/>
              <a:t>which does NOT require oxygen. </a:t>
            </a:r>
          </a:p>
          <a:p>
            <a:pPr lvl="1"/>
            <a:r>
              <a:rPr lang="en-US" b="1" dirty="0"/>
              <a:t>Anaerobic respiration </a:t>
            </a:r>
            <a:r>
              <a:rPr lang="en-US" dirty="0"/>
              <a:t>in muscles cells produces </a:t>
            </a:r>
            <a:r>
              <a:rPr lang="en-US" b="1" dirty="0"/>
              <a:t>lactic acid</a:t>
            </a:r>
            <a:r>
              <a:rPr lang="en-US" dirty="0"/>
              <a:t>.  </a:t>
            </a:r>
          </a:p>
          <a:p>
            <a:r>
              <a:rPr lang="en-US" dirty="0"/>
              <a:t>When muscles do a lot of work quickly, the buildup </a:t>
            </a:r>
          </a:p>
          <a:p>
            <a:pPr marL="109728" indent="0">
              <a:buNone/>
            </a:pPr>
            <a:r>
              <a:rPr lang="en-US" dirty="0"/>
              <a:t>   of </a:t>
            </a:r>
            <a:r>
              <a:rPr lang="en-US" b="1" dirty="0"/>
              <a:t>lactic acid </a:t>
            </a:r>
            <a:r>
              <a:rPr lang="en-US" dirty="0"/>
              <a:t>reduces their ability to contract, until   </a:t>
            </a:r>
          </a:p>
          <a:p>
            <a:pPr marL="109728" indent="0">
              <a:buNone/>
            </a:pPr>
            <a:r>
              <a:rPr lang="en-US" dirty="0"/>
              <a:t>   eventually exhaustion sets in and contraction stops </a:t>
            </a:r>
          </a:p>
          <a:p>
            <a:pPr marL="109728" indent="0">
              <a:buNone/>
            </a:pPr>
            <a:r>
              <a:rPr lang="en-US" dirty="0"/>
              <a:t>   altogether. </a:t>
            </a:r>
          </a:p>
          <a:p>
            <a:r>
              <a:rPr lang="en-US" dirty="0"/>
              <a:t>This is called </a:t>
            </a:r>
            <a:r>
              <a:rPr lang="en-US" b="1" dirty="0"/>
              <a:t>muscle</a:t>
            </a:r>
            <a:r>
              <a:rPr lang="en-US" dirty="0"/>
              <a:t> </a:t>
            </a:r>
            <a:r>
              <a:rPr lang="en-US" b="1" dirty="0"/>
              <a:t>fatigue</a:t>
            </a:r>
            <a:r>
              <a:rPr lang="en-US" dirty="0"/>
              <a:t>.</a:t>
            </a:r>
          </a:p>
        </p:txBody>
      </p:sp>
      <p:sp>
        <p:nvSpPr>
          <p:cNvPr id="2" name="Title 1"/>
          <p:cNvSpPr>
            <a:spLocks noGrp="1"/>
          </p:cNvSpPr>
          <p:nvPr>
            <p:ph type="title"/>
          </p:nvPr>
        </p:nvSpPr>
        <p:spPr>
          <a:xfrm>
            <a:off x="457200" y="274638"/>
            <a:ext cx="8229600" cy="792162"/>
          </a:xfrm>
        </p:spPr>
        <p:txBody>
          <a:bodyPr>
            <a:normAutofit fontScale="90000"/>
          </a:bodyPr>
          <a:lstStyle/>
          <a:p>
            <a:r>
              <a:rPr lang="en-US" dirty="0"/>
              <a:t>Clothespins  and Muscle Fatigue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148072"/>
          </a:xfrm>
        </p:spPr>
        <p:txBody>
          <a:bodyPr>
            <a:normAutofit fontScale="92500" lnSpcReduction="10000"/>
          </a:bodyPr>
          <a:lstStyle/>
          <a:p>
            <a:r>
              <a:rPr lang="en-US" dirty="0"/>
              <a:t>1.   What is the type of energy that a muscle needs in order to contract? </a:t>
            </a:r>
          </a:p>
          <a:p>
            <a:pPr lvl="1"/>
            <a:r>
              <a:rPr lang="en-US" dirty="0"/>
              <a:t>In order to contract (move), your muscles require energy in the form of </a:t>
            </a:r>
            <a:r>
              <a:rPr lang="en-US" b="1" dirty="0"/>
              <a:t>ATP</a:t>
            </a:r>
            <a:r>
              <a:rPr lang="en-US" dirty="0"/>
              <a:t>. </a:t>
            </a:r>
          </a:p>
          <a:p>
            <a:r>
              <a:rPr lang="en-US" dirty="0"/>
              <a:t>2.   What is produced when there is no oxygen present for the muscle cells?</a:t>
            </a:r>
          </a:p>
          <a:p>
            <a:pPr lvl="1"/>
            <a:r>
              <a:rPr lang="en-US" dirty="0"/>
              <a:t>Lactic Acid</a:t>
            </a:r>
          </a:p>
          <a:p>
            <a:r>
              <a:rPr lang="en-US" dirty="0"/>
              <a:t>3.   When muscles do not use oxygen, what form of respiration is this? </a:t>
            </a:r>
          </a:p>
          <a:p>
            <a:pPr lvl="1"/>
            <a:r>
              <a:rPr lang="en-US" dirty="0" err="1"/>
              <a:t>Anerobic</a:t>
            </a:r>
            <a:r>
              <a:rPr lang="en-US" dirty="0"/>
              <a:t> respiration in muscles cells produces lactic acid.</a:t>
            </a:r>
          </a:p>
          <a:p>
            <a:r>
              <a:rPr lang="en-US" dirty="0"/>
              <a:t>4.   What causes muscle fatigue?</a:t>
            </a:r>
          </a:p>
          <a:p>
            <a:pPr lvl="1"/>
            <a:r>
              <a:rPr lang="en-US" dirty="0"/>
              <a:t>When muscles do a lot of work quickly, the buildup of </a:t>
            </a:r>
            <a:r>
              <a:rPr lang="en-US" b="1" dirty="0"/>
              <a:t>lactic acid </a:t>
            </a:r>
            <a:r>
              <a:rPr lang="en-US" dirty="0"/>
              <a:t>reduces their ability to contract, until eventually exhaustion sets in and contraction stops altogether. </a:t>
            </a:r>
          </a:p>
          <a:p>
            <a:endParaRPr lang="en-US" dirty="0"/>
          </a:p>
        </p:txBody>
      </p:sp>
      <p:sp>
        <p:nvSpPr>
          <p:cNvPr id="3" name="Title 2"/>
          <p:cNvSpPr>
            <a:spLocks noGrp="1"/>
          </p:cNvSpPr>
          <p:nvPr>
            <p:ph type="title"/>
          </p:nvPr>
        </p:nvSpPr>
        <p:spPr>
          <a:xfrm>
            <a:off x="228600" y="274638"/>
            <a:ext cx="8686800" cy="1143000"/>
          </a:xfrm>
        </p:spPr>
        <p:txBody>
          <a:bodyPr>
            <a:normAutofit/>
          </a:bodyPr>
          <a:lstStyle/>
          <a:p>
            <a:pPr algn="ctr"/>
            <a:r>
              <a:rPr lang="en-US" dirty="0"/>
              <a:t>Clothespins and Muscle Fatigue</a:t>
            </a:r>
          </a:p>
        </p:txBody>
      </p:sp>
    </p:spTree>
    <p:extLst>
      <p:ext uri="{BB962C8B-B14F-4D97-AF65-F5344CB8AC3E}">
        <p14:creationId xmlns:p14="http://schemas.microsoft.com/office/powerpoint/2010/main" val="16535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next 2 slides have graphic pictures.</a:t>
            </a:r>
          </a:p>
        </p:txBody>
      </p:sp>
      <p:sp>
        <p:nvSpPr>
          <p:cNvPr id="3" name="Title 2"/>
          <p:cNvSpPr>
            <a:spLocks noGrp="1"/>
          </p:cNvSpPr>
          <p:nvPr>
            <p:ph type="title"/>
          </p:nvPr>
        </p:nvSpPr>
        <p:spPr/>
        <p:txBody>
          <a:bodyPr/>
          <a:lstStyle/>
          <a:p>
            <a:r>
              <a:rPr lang="en-US" dirty="0"/>
              <a:t>WARNING!!!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90800"/>
            <a:ext cx="6046471" cy="2519363"/>
          </a:xfrm>
          <a:prstGeom prst="rect">
            <a:avLst/>
          </a:prstGeom>
        </p:spPr>
      </p:pic>
    </p:spTree>
    <p:extLst>
      <p:ext uri="{BB962C8B-B14F-4D97-AF65-F5344CB8AC3E}">
        <p14:creationId xmlns:p14="http://schemas.microsoft.com/office/powerpoint/2010/main" val="198455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0334" y="1502569"/>
            <a:ext cx="4038600" cy="4525963"/>
          </a:xfrm>
        </p:spPr>
        <p:txBody>
          <a:bodyPr>
            <a:normAutofit/>
          </a:bodyPr>
          <a:lstStyle/>
          <a:p>
            <a:r>
              <a:rPr lang="en-US" sz="3200" dirty="0">
                <a:solidFill>
                  <a:srgbClr val="FFC000"/>
                </a:solidFill>
              </a:rPr>
              <a:t>In order for muscles to move the bone, the muscle must attach to the bone.  This is through a strong connective tissue called </a:t>
            </a:r>
            <a:r>
              <a:rPr lang="en-US" b="1" u="sng" dirty="0">
                <a:solidFill>
                  <a:srgbClr val="FFC000"/>
                </a:solidFill>
              </a:rPr>
              <a:t>TENDON</a:t>
            </a:r>
            <a:r>
              <a:rPr lang="en-US" dirty="0">
                <a:solidFill>
                  <a:srgbClr val="FFC000"/>
                </a:solidFill>
              </a:rPr>
              <a:t>.</a:t>
            </a:r>
          </a:p>
          <a:p>
            <a:pPr>
              <a:buNone/>
            </a:pPr>
            <a:endParaRPr lang="en-US" dirty="0">
              <a:solidFill>
                <a:schemeClr val="accent2">
                  <a:lumMod val="75000"/>
                </a:schemeClr>
              </a:solidFill>
            </a:endParaRPr>
          </a:p>
          <a:p>
            <a:pPr>
              <a:buNone/>
            </a:pPr>
            <a:endParaRPr lang="en-US" dirty="0"/>
          </a:p>
        </p:txBody>
      </p:sp>
      <p:sp>
        <p:nvSpPr>
          <p:cNvPr id="3" name="Title 2"/>
          <p:cNvSpPr>
            <a:spLocks noGrp="1"/>
          </p:cNvSpPr>
          <p:nvPr>
            <p:ph type="title"/>
          </p:nvPr>
        </p:nvSpPr>
        <p:spPr/>
        <p:txBody>
          <a:bodyPr/>
          <a:lstStyle/>
          <a:p>
            <a:r>
              <a:rPr lang="en-US" dirty="0"/>
              <a:t>Tendon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886200"/>
            <a:ext cx="2095500" cy="27908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862" y="114503"/>
            <a:ext cx="4620938" cy="3530397"/>
          </a:xfrm>
          <a:prstGeom prst="rect">
            <a:avLst/>
          </a:prstGeom>
        </p:spPr>
      </p:pic>
      <p:sp>
        <p:nvSpPr>
          <p:cNvPr id="5" name="TextBox 4"/>
          <p:cNvSpPr txBox="1"/>
          <p:nvPr/>
        </p:nvSpPr>
        <p:spPr>
          <a:xfrm>
            <a:off x="6324600" y="4267200"/>
            <a:ext cx="2362200" cy="2062103"/>
          </a:xfrm>
          <a:prstGeom prst="rect">
            <a:avLst/>
          </a:prstGeom>
          <a:noFill/>
        </p:spPr>
        <p:txBody>
          <a:bodyPr wrap="square" rtlCol="0">
            <a:spAutoFit/>
          </a:bodyPr>
          <a:lstStyle/>
          <a:p>
            <a:r>
              <a:rPr lang="en-US" sz="3200" dirty="0">
                <a:solidFill>
                  <a:srgbClr val="FFC000"/>
                </a:solidFill>
              </a:rPr>
              <a:t>Tendons connect muscle to bone.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1863E5-508B-6865-C0297505A068CE5D.jpg"/>
          <p:cNvPicPr>
            <a:picLocks noGrp="1" noChangeAspect="1"/>
          </p:cNvPicPr>
          <p:nvPr>
            <p:ph idx="1"/>
          </p:nvPr>
        </p:nvPicPr>
        <p:blipFill>
          <a:blip r:embed="rId2" cstate="print"/>
          <a:stretch>
            <a:fillRect/>
          </a:stretch>
        </p:blipFill>
        <p:spPr>
          <a:xfrm>
            <a:off x="0" y="3200400"/>
            <a:ext cx="5486400" cy="3657600"/>
          </a:xfrm>
        </p:spPr>
      </p:pic>
      <p:sp>
        <p:nvSpPr>
          <p:cNvPr id="2" name="Title 1"/>
          <p:cNvSpPr>
            <a:spLocks noGrp="1"/>
          </p:cNvSpPr>
          <p:nvPr>
            <p:ph type="title"/>
          </p:nvPr>
        </p:nvSpPr>
        <p:spPr/>
        <p:txBody>
          <a:bodyPr/>
          <a:lstStyle/>
          <a:p>
            <a:r>
              <a:rPr lang="en-US" dirty="0"/>
              <a:t>Tendons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802" y="0"/>
            <a:ext cx="5715000" cy="3200400"/>
          </a:xfrm>
          <a:prstGeom prst="rect">
            <a:avLst/>
          </a:prstGeom>
        </p:spPr>
      </p:pic>
      <p:sp>
        <p:nvSpPr>
          <p:cNvPr id="5" name="TextBox 4"/>
          <p:cNvSpPr txBox="1"/>
          <p:nvPr/>
        </p:nvSpPr>
        <p:spPr>
          <a:xfrm>
            <a:off x="5562600" y="3429000"/>
            <a:ext cx="3304601" cy="2677656"/>
          </a:xfrm>
          <a:prstGeom prst="rect">
            <a:avLst/>
          </a:prstGeom>
          <a:noFill/>
        </p:spPr>
        <p:txBody>
          <a:bodyPr wrap="square" rtlCol="0">
            <a:spAutoFit/>
          </a:bodyPr>
          <a:lstStyle/>
          <a:p>
            <a:r>
              <a:rPr lang="en-US" sz="2400" dirty="0"/>
              <a:t>A hamstring tendon has been used to reconstruct the ACL in the patient above.  The tendon runs from upper right to lower left.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915400" cy="4525963"/>
          </a:xfrm>
        </p:spPr>
        <p:txBody>
          <a:bodyPr/>
          <a:lstStyle/>
          <a:p>
            <a:r>
              <a:rPr lang="en-US" dirty="0"/>
              <a:t>Cells – muscle cells, blood cells, nerve cells, etc.</a:t>
            </a:r>
          </a:p>
          <a:p>
            <a:r>
              <a:rPr lang="en-US" dirty="0"/>
              <a:t>Tissue – smooth muscle tissue, cardiac muscle tissue, skeletal muscle tissue, etc.</a:t>
            </a:r>
          </a:p>
          <a:p>
            <a:r>
              <a:rPr lang="en-US" dirty="0"/>
              <a:t>Organ – muscles (biceps, triceps, hamstring, etc.)</a:t>
            </a:r>
          </a:p>
          <a:p>
            <a:r>
              <a:rPr lang="en-US" dirty="0"/>
              <a:t>Organ System – muscular system</a:t>
            </a:r>
          </a:p>
          <a:p>
            <a:r>
              <a:rPr lang="en-US" dirty="0"/>
              <a:t>Organism – individual animals</a:t>
            </a:r>
          </a:p>
        </p:txBody>
      </p:sp>
      <p:sp>
        <p:nvSpPr>
          <p:cNvPr id="3" name="Title 2"/>
          <p:cNvSpPr>
            <a:spLocks noGrp="1"/>
          </p:cNvSpPr>
          <p:nvPr>
            <p:ph type="title"/>
          </p:nvPr>
        </p:nvSpPr>
        <p:spPr/>
        <p:txBody>
          <a:bodyPr/>
          <a:lstStyle/>
          <a:p>
            <a:r>
              <a:rPr lang="en-US" dirty="0"/>
              <a:t>Levels of Organization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161226"/>
            <a:ext cx="4876800" cy="2696774"/>
          </a:xfrm>
          <a:prstGeom prst="rect">
            <a:avLst/>
          </a:prstGeom>
        </p:spPr>
      </p:pic>
    </p:spTree>
    <p:extLst>
      <p:ext uri="{BB962C8B-B14F-4D97-AF65-F5344CB8AC3E}">
        <p14:creationId xmlns:p14="http://schemas.microsoft.com/office/powerpoint/2010/main" val="40804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Muscles work in </a:t>
            </a:r>
            <a:r>
              <a:rPr lang="en-US" b="1" u="sng" dirty="0">
                <a:solidFill>
                  <a:schemeClr val="accent6">
                    <a:lumMod val="75000"/>
                  </a:schemeClr>
                </a:solidFill>
              </a:rPr>
              <a:t>pairs !</a:t>
            </a:r>
          </a:p>
          <a:p>
            <a:pPr>
              <a:buNone/>
            </a:pPr>
            <a:endParaRPr lang="en-US" b="1" u="sng" dirty="0">
              <a:solidFill>
                <a:schemeClr val="accent6">
                  <a:lumMod val="75000"/>
                </a:schemeClr>
              </a:solidFill>
            </a:endParaRPr>
          </a:p>
          <a:p>
            <a:r>
              <a:rPr lang="en-US" dirty="0">
                <a:solidFill>
                  <a:schemeClr val="accent2">
                    <a:lumMod val="75000"/>
                  </a:schemeClr>
                </a:solidFill>
              </a:rPr>
              <a:t>This is because muscle cells can only contract and relax.  </a:t>
            </a:r>
            <a:r>
              <a:rPr lang="en-US" u="sng" dirty="0">
                <a:solidFill>
                  <a:schemeClr val="accent2">
                    <a:lumMod val="75000"/>
                  </a:schemeClr>
                </a:solidFill>
              </a:rPr>
              <a:t>Skeletal muscle</a:t>
            </a:r>
            <a:r>
              <a:rPr lang="en-US" dirty="0">
                <a:solidFill>
                  <a:schemeClr val="accent2">
                    <a:lumMod val="75000"/>
                  </a:schemeClr>
                </a:solidFill>
              </a:rPr>
              <a:t> must work in pairs, </a:t>
            </a:r>
            <a:r>
              <a:rPr lang="en-US" b="1" u="sng" dirty="0">
                <a:solidFill>
                  <a:schemeClr val="accent2">
                    <a:lumMod val="75000"/>
                  </a:schemeClr>
                </a:solidFill>
                <a:latin typeface="AR JULIAN" panose="02000000000000000000" pitchFamily="2" charset="0"/>
              </a:rPr>
              <a:t>while one contracts the other relaxes</a:t>
            </a:r>
            <a:r>
              <a:rPr lang="en-US" dirty="0">
                <a:solidFill>
                  <a:schemeClr val="accent2">
                    <a:lumMod val="75000"/>
                  </a:schemeClr>
                </a:solidFill>
              </a:rPr>
              <a:t>.</a:t>
            </a:r>
          </a:p>
          <a:p>
            <a:pPr>
              <a:buNone/>
            </a:pPr>
            <a:endParaRPr lang="en-US" dirty="0"/>
          </a:p>
        </p:txBody>
      </p:sp>
      <p:sp>
        <p:nvSpPr>
          <p:cNvPr id="2" name="Title 1"/>
          <p:cNvSpPr>
            <a:spLocks noGrp="1"/>
          </p:cNvSpPr>
          <p:nvPr>
            <p:ph type="title"/>
          </p:nvPr>
        </p:nvSpPr>
        <p:spPr/>
        <p:txBody>
          <a:bodyPr/>
          <a:lstStyle/>
          <a:p>
            <a:r>
              <a:rPr lang="en-US" dirty="0"/>
              <a:t>How do muscles work?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810000"/>
            <a:ext cx="5257800" cy="29074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Graphic slide coming.</a:t>
            </a:r>
          </a:p>
        </p:txBody>
      </p:sp>
      <p:sp>
        <p:nvSpPr>
          <p:cNvPr id="3" name="Title 2"/>
          <p:cNvSpPr>
            <a:spLocks noGrp="1"/>
          </p:cNvSpPr>
          <p:nvPr>
            <p:ph type="title"/>
          </p:nvPr>
        </p:nvSpPr>
        <p:spPr/>
        <p:txBody>
          <a:bodyPr/>
          <a:lstStyle/>
          <a:p>
            <a:r>
              <a:rPr lang="en-US" dirty="0"/>
              <a:t>WARNING!!!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764" y="2362200"/>
            <a:ext cx="6046471" cy="2519363"/>
          </a:xfrm>
          <a:prstGeom prst="rect">
            <a:avLst/>
          </a:prstGeom>
        </p:spPr>
      </p:pic>
    </p:spTree>
    <p:extLst>
      <p:ext uri="{BB962C8B-B14F-4D97-AF65-F5344CB8AC3E}">
        <p14:creationId xmlns:p14="http://schemas.microsoft.com/office/powerpoint/2010/main" val="122391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Musculature of human arm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2" y="1481138"/>
            <a:ext cx="6034616" cy="452596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547" y="3810000"/>
            <a:ext cx="3924453" cy="2943340"/>
          </a:xfrm>
          <a:prstGeom prst="rect">
            <a:avLst/>
          </a:prstGeom>
        </p:spPr>
      </p:pic>
      <p:sp>
        <p:nvSpPr>
          <p:cNvPr id="2" name="Content Placeholder 1"/>
          <p:cNvSpPr>
            <a:spLocks noGrp="1"/>
          </p:cNvSpPr>
          <p:nvPr>
            <p:ph idx="1"/>
          </p:nvPr>
        </p:nvSpPr>
        <p:spPr>
          <a:xfrm>
            <a:off x="152400" y="1417638"/>
            <a:ext cx="8610600" cy="4525963"/>
          </a:xfrm>
        </p:spPr>
        <p:txBody>
          <a:bodyPr/>
          <a:lstStyle/>
          <a:p>
            <a:r>
              <a:rPr lang="en-US" dirty="0">
                <a:solidFill>
                  <a:schemeClr val="tx2">
                    <a:lumMod val="75000"/>
                  </a:schemeClr>
                </a:solidFill>
              </a:rPr>
              <a:t>Cardiac muscle- This muscle makes up the heart. (involuntary)</a:t>
            </a:r>
          </a:p>
          <a:p>
            <a:r>
              <a:rPr lang="en-US" dirty="0">
                <a:solidFill>
                  <a:schemeClr val="tx2">
                    <a:lumMod val="75000"/>
                  </a:schemeClr>
                </a:solidFill>
              </a:rPr>
              <a:t>The </a:t>
            </a:r>
            <a:r>
              <a:rPr lang="en-US" b="1" u="sng" dirty="0">
                <a:solidFill>
                  <a:schemeClr val="tx2">
                    <a:lumMod val="75000"/>
                  </a:schemeClr>
                </a:solidFill>
              </a:rPr>
              <a:t>only</a:t>
            </a:r>
            <a:r>
              <a:rPr lang="en-US" dirty="0">
                <a:solidFill>
                  <a:schemeClr val="tx2">
                    <a:lumMod val="75000"/>
                  </a:schemeClr>
                </a:solidFill>
              </a:rPr>
              <a:t> place cardiac muscle is found is in the heart.</a:t>
            </a:r>
          </a:p>
          <a:p>
            <a:r>
              <a:rPr lang="en-US" dirty="0">
                <a:solidFill>
                  <a:schemeClr val="tx2">
                    <a:lumMod val="75000"/>
                  </a:schemeClr>
                </a:solidFill>
              </a:rPr>
              <a:t>It is the muscle that keeps our heart beating.</a:t>
            </a:r>
          </a:p>
          <a:p>
            <a:pPr lvl="4"/>
            <a:r>
              <a:rPr lang="en-US" dirty="0">
                <a:solidFill>
                  <a:schemeClr val="tx2">
                    <a:lumMod val="75000"/>
                  </a:schemeClr>
                </a:solidFill>
              </a:rPr>
              <a:t>Example: heart</a:t>
            </a:r>
          </a:p>
          <a:p>
            <a:pPr lvl="4"/>
            <a:r>
              <a:rPr lang="en-US" dirty="0">
                <a:solidFill>
                  <a:schemeClr val="tx2">
                    <a:lumMod val="75000"/>
                  </a:schemeClr>
                </a:solidFill>
              </a:rPr>
              <a:t>Striated like skeletal muscle</a:t>
            </a:r>
          </a:p>
          <a:p>
            <a:pPr lvl="4"/>
            <a:r>
              <a:rPr lang="en-US" dirty="0">
                <a:solidFill>
                  <a:schemeClr val="tx2">
                    <a:lumMod val="75000"/>
                  </a:schemeClr>
                </a:solidFill>
              </a:rPr>
              <a:t>Doesn’t tire like skeletal muscle</a:t>
            </a:r>
          </a:p>
          <a:p>
            <a:pPr marL="1143000" lvl="4" indent="0">
              <a:buNone/>
            </a:pPr>
            <a:endParaRPr lang="en-US" dirty="0">
              <a:solidFill>
                <a:schemeClr val="tx2">
                  <a:lumMod val="75000"/>
                </a:schemeClr>
              </a:solidFill>
            </a:endParaRPr>
          </a:p>
          <a:p>
            <a:pPr>
              <a:buNone/>
            </a:pPr>
            <a:endParaRPr lang="en-US" dirty="0"/>
          </a:p>
        </p:txBody>
      </p:sp>
      <p:sp>
        <p:nvSpPr>
          <p:cNvPr id="3" name="Title 2"/>
          <p:cNvSpPr>
            <a:spLocks noGrp="1"/>
          </p:cNvSpPr>
          <p:nvPr>
            <p:ph type="title"/>
          </p:nvPr>
        </p:nvSpPr>
        <p:spPr/>
        <p:txBody>
          <a:bodyPr/>
          <a:lstStyle/>
          <a:p>
            <a:r>
              <a:rPr lang="en-US" dirty="0"/>
              <a:t>Cardiac muscle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solidFill>
                  <a:schemeClr val="accent6">
                    <a:lumMod val="75000"/>
                  </a:schemeClr>
                </a:solidFill>
              </a:rPr>
              <a:t>Smooth muscle- This is muscle tissue that is in many of your internal organs. (involuntary)</a:t>
            </a:r>
          </a:p>
          <a:p>
            <a:pPr marL="109728" indent="0">
              <a:buNone/>
            </a:pPr>
            <a:r>
              <a:rPr lang="en-US" dirty="0">
                <a:solidFill>
                  <a:schemeClr val="accent6">
                    <a:lumMod val="75000"/>
                  </a:schemeClr>
                </a:solidFill>
              </a:rPr>
              <a:t>Where found: lining your blood vessels, muscles in your stomach, your bladder, your eyes</a:t>
            </a:r>
          </a:p>
          <a:p>
            <a:r>
              <a:rPr lang="en-US" dirty="0"/>
              <a:t>Smooth muscles work by sending a signal in a wave over several cells (peristalsis).</a:t>
            </a:r>
          </a:p>
          <a:p>
            <a:r>
              <a:rPr lang="en-US" dirty="0"/>
              <a:t>This wavelike action helps in moving food through the intestine.</a:t>
            </a:r>
          </a:p>
          <a:p>
            <a:r>
              <a:rPr lang="en-US" dirty="0">
                <a:solidFill>
                  <a:schemeClr val="accent6">
                    <a:lumMod val="75000"/>
                  </a:schemeClr>
                </a:solidFill>
              </a:rPr>
              <a:t>NOT striated</a:t>
            </a:r>
          </a:p>
          <a:p>
            <a:pPr lvl="4"/>
            <a:r>
              <a:rPr lang="en-US" dirty="0">
                <a:solidFill>
                  <a:schemeClr val="accent6">
                    <a:lumMod val="75000"/>
                  </a:schemeClr>
                </a:solidFill>
              </a:rPr>
              <a:t>Reacts slower than skeletal muscles</a:t>
            </a:r>
          </a:p>
          <a:p>
            <a:pPr lvl="4"/>
            <a:r>
              <a:rPr lang="en-US" dirty="0">
                <a:solidFill>
                  <a:schemeClr val="accent6">
                    <a:lumMod val="75000"/>
                  </a:schemeClr>
                </a:solidFill>
              </a:rPr>
              <a:t>Tires more slowly than skeletal muscles</a:t>
            </a:r>
          </a:p>
          <a:p>
            <a:endParaRPr lang="en-US" dirty="0"/>
          </a:p>
        </p:txBody>
      </p:sp>
      <p:sp>
        <p:nvSpPr>
          <p:cNvPr id="2" name="Title 1"/>
          <p:cNvSpPr>
            <a:spLocks noGrp="1"/>
          </p:cNvSpPr>
          <p:nvPr>
            <p:ph type="title"/>
          </p:nvPr>
        </p:nvSpPr>
        <p:spPr/>
        <p:txBody>
          <a:bodyPr/>
          <a:lstStyle/>
          <a:p>
            <a:r>
              <a:rPr lang="en-US" dirty="0"/>
              <a:t>Smooth Muscle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267200"/>
            <a:ext cx="2489200" cy="248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481328"/>
            <a:ext cx="8839200" cy="5071872"/>
          </a:xfrm>
        </p:spPr>
        <p:txBody>
          <a:bodyPr>
            <a:normAutofit fontScale="85000" lnSpcReduction="20000"/>
          </a:bodyPr>
          <a:lstStyle/>
          <a:p>
            <a:r>
              <a:rPr lang="en-US" dirty="0"/>
              <a:t>The word muscle is derived from the Latin term </a:t>
            </a:r>
            <a:r>
              <a:rPr lang="en-US" dirty="0" err="1"/>
              <a:t>musculus</a:t>
            </a:r>
            <a:r>
              <a:rPr lang="en-US" dirty="0"/>
              <a:t>, meaning "little mouse". This Latin term could be due to the shape of some muscles or because muscles contracting under the skin can look like a mouse moving under a rug.</a:t>
            </a:r>
          </a:p>
          <a:p>
            <a:r>
              <a:rPr lang="en-US" dirty="0"/>
              <a:t>The strongest muscles in relation to the job they have to do is the external muscles of the eye which are large and about 100 times stronger than they need to be in relation to the small size and weight of the eyeball.</a:t>
            </a:r>
          </a:p>
          <a:p>
            <a:r>
              <a:rPr lang="en-US" dirty="0"/>
              <a:t>There are muscles in the root of your hair that give you goose bumps.</a:t>
            </a:r>
          </a:p>
          <a:p>
            <a:r>
              <a:rPr lang="en-US" dirty="0"/>
              <a:t>The largest muscle in your body is your gluteus </a:t>
            </a:r>
            <a:r>
              <a:rPr lang="en-US" dirty="0" err="1"/>
              <a:t>maximus</a:t>
            </a:r>
            <a:r>
              <a:rPr lang="en-US" dirty="0"/>
              <a:t>.</a:t>
            </a:r>
          </a:p>
          <a:p>
            <a:r>
              <a:rPr lang="en-US" dirty="0"/>
              <a:t>The tongue has 8 muscles, so is technically not the strongest muscle in the body. (see #7 on link)</a:t>
            </a:r>
          </a:p>
          <a:p>
            <a:r>
              <a:rPr lang="en-US" dirty="0">
                <a:hlinkClick r:id="rId2"/>
              </a:rPr>
              <a:t>More interesting facts about your muscles.</a:t>
            </a:r>
            <a:endParaRPr lang="en-US" dirty="0"/>
          </a:p>
          <a:p>
            <a:endParaRPr lang="en-US" dirty="0"/>
          </a:p>
          <a:p>
            <a:endParaRPr lang="en-US" dirty="0"/>
          </a:p>
        </p:txBody>
      </p:sp>
      <p:sp>
        <p:nvSpPr>
          <p:cNvPr id="4" name="Title 3"/>
          <p:cNvSpPr>
            <a:spLocks noGrp="1"/>
          </p:cNvSpPr>
          <p:nvPr>
            <p:ph type="title"/>
          </p:nvPr>
        </p:nvSpPr>
        <p:spPr/>
        <p:txBody>
          <a:bodyPr>
            <a:normAutofit fontScale="90000"/>
          </a:bodyPr>
          <a:lstStyle/>
          <a:p>
            <a:pPr algn="ctr"/>
            <a:r>
              <a:rPr lang="en-US" dirty="0"/>
              <a:t>Fun Facts about the </a:t>
            </a:r>
            <a:br>
              <a:rPr lang="en-US" dirty="0"/>
            </a:br>
            <a:r>
              <a:rPr lang="en-US" dirty="0"/>
              <a:t>Muscular System</a:t>
            </a:r>
          </a:p>
        </p:txBody>
      </p:sp>
    </p:spTree>
    <p:extLst>
      <p:ext uri="{BB962C8B-B14F-4D97-AF65-F5344CB8AC3E}">
        <p14:creationId xmlns:p14="http://schemas.microsoft.com/office/powerpoint/2010/main" val="15186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362200"/>
            <a:ext cx="8382000" cy="1143000"/>
          </a:xfrm>
        </p:spPr>
        <p:txBody>
          <a:bodyPr>
            <a:normAutofit/>
          </a:bodyPr>
          <a:lstStyle/>
          <a:p>
            <a:r>
              <a:rPr lang="en-US" dirty="0">
                <a:hlinkClick r:id="rId2"/>
              </a:rPr>
              <a:t>girl lifting weights</a:t>
            </a:r>
            <a:endParaRPr lang="en-US" dirty="0"/>
          </a:p>
        </p:txBody>
      </p:sp>
    </p:spTree>
    <p:extLst>
      <p:ext uri="{BB962C8B-B14F-4D97-AF65-F5344CB8AC3E}">
        <p14:creationId xmlns:p14="http://schemas.microsoft.com/office/powerpoint/2010/main" val="377830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z/male-human-anatomy-body-builder-flexing-muscle-24908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652549"/>
            <a:ext cx="4162648" cy="420545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8"/>
            <a:ext cx="8458200" cy="4525963"/>
          </a:xfrm>
        </p:spPr>
        <p:txBody>
          <a:bodyPr>
            <a:normAutofit/>
          </a:bodyPr>
          <a:lstStyle/>
          <a:p>
            <a:pPr marL="109728" indent="0">
              <a:buNone/>
            </a:pPr>
            <a:r>
              <a:rPr lang="en-US" dirty="0"/>
              <a:t>1. Moves the skeleton (with the skeletal system)</a:t>
            </a:r>
          </a:p>
          <a:p>
            <a:pPr marL="109728" indent="0">
              <a:buNone/>
            </a:pPr>
            <a:endParaRPr lang="en-US" dirty="0"/>
          </a:p>
          <a:p>
            <a:pPr marL="109728" indent="0">
              <a:buNone/>
            </a:pPr>
            <a:r>
              <a:rPr lang="en-US" dirty="0"/>
              <a:t>2.Movement inside internal organs </a:t>
            </a:r>
          </a:p>
          <a:p>
            <a:pPr marL="109728" indent="0">
              <a:buNone/>
            </a:pPr>
            <a:r>
              <a:rPr lang="en-US" dirty="0"/>
              <a:t>	</a:t>
            </a:r>
          </a:p>
          <a:p>
            <a:pPr marL="109728" indent="0">
              <a:buNone/>
            </a:pPr>
            <a:r>
              <a:rPr lang="en-US" dirty="0"/>
              <a:t>3. Maintains your posture </a:t>
            </a:r>
          </a:p>
          <a:p>
            <a:pPr marL="109728" indent="0">
              <a:buNone/>
            </a:pPr>
            <a:r>
              <a:rPr lang="en-US" dirty="0"/>
              <a:t>     and body position</a:t>
            </a:r>
          </a:p>
          <a:p>
            <a:pPr marL="109728" indent="0">
              <a:buNone/>
            </a:pPr>
            <a:endParaRPr lang="en-US" dirty="0"/>
          </a:p>
          <a:p>
            <a:pPr marL="109728" indent="0">
              <a:buNone/>
            </a:pPr>
            <a:r>
              <a:rPr lang="en-US" dirty="0"/>
              <a:t>4. Generation of body heat</a:t>
            </a:r>
          </a:p>
          <a:p>
            <a:pPr marL="109728" indent="0">
              <a:buNone/>
            </a:pPr>
            <a:endParaRPr lang="en-US" dirty="0"/>
          </a:p>
          <a:p>
            <a:pPr marL="109728" indent="0">
              <a:buNone/>
            </a:pPr>
            <a:endParaRPr lang="en-US" dirty="0"/>
          </a:p>
          <a:p>
            <a:pPr marL="109728" indent="0">
              <a:buNone/>
            </a:pPr>
            <a:endParaRPr lang="en-US" dirty="0"/>
          </a:p>
          <a:p>
            <a:pPr>
              <a:buNone/>
            </a:pPr>
            <a:endParaRPr lang="en-US" dirty="0"/>
          </a:p>
        </p:txBody>
      </p:sp>
      <p:sp>
        <p:nvSpPr>
          <p:cNvPr id="3" name="Title 2"/>
          <p:cNvSpPr>
            <a:spLocks noGrp="1"/>
          </p:cNvSpPr>
          <p:nvPr>
            <p:ph type="title"/>
          </p:nvPr>
        </p:nvSpPr>
        <p:spPr/>
        <p:txBody>
          <a:bodyPr>
            <a:normAutofit fontScale="90000"/>
          </a:bodyPr>
          <a:lstStyle/>
          <a:p>
            <a:pPr algn="ctr"/>
            <a:r>
              <a:rPr lang="en-US" dirty="0"/>
              <a:t>Major Functions of the Muscular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a:t>The muscular and skeletal system work together to move your body.</a:t>
            </a:r>
          </a:p>
          <a:p>
            <a:r>
              <a:rPr lang="en-US" dirty="0"/>
              <a:t>We have approximately </a:t>
            </a:r>
            <a:r>
              <a:rPr lang="en-US" b="1" u="sng" dirty="0"/>
              <a:t>640</a:t>
            </a:r>
            <a:r>
              <a:rPr lang="en-US" dirty="0"/>
              <a:t> skeletal muscles.</a:t>
            </a:r>
          </a:p>
          <a:p>
            <a:r>
              <a:rPr lang="en-US" dirty="0"/>
              <a:t>Most of these muscles work in pairs.</a:t>
            </a:r>
          </a:p>
          <a:p>
            <a:r>
              <a:rPr lang="en-US" dirty="0"/>
              <a:t>Muscles contract to move your bones.</a:t>
            </a:r>
          </a:p>
          <a:p>
            <a:r>
              <a:rPr lang="en-US" dirty="0"/>
              <a:t>Tendons connect muscles to bones.</a:t>
            </a:r>
          </a:p>
        </p:txBody>
      </p:sp>
      <p:sp>
        <p:nvSpPr>
          <p:cNvPr id="3" name="Title 2"/>
          <p:cNvSpPr>
            <a:spLocks noGrp="1"/>
          </p:cNvSpPr>
          <p:nvPr>
            <p:ph type="title"/>
          </p:nvPr>
        </p:nvSpPr>
        <p:spPr>
          <a:xfrm>
            <a:off x="457200" y="457200"/>
            <a:ext cx="8229600" cy="1143000"/>
          </a:xfrm>
        </p:spPr>
        <p:txBody>
          <a:bodyPr>
            <a:normAutofit fontScale="90000"/>
          </a:bodyPr>
          <a:lstStyle/>
          <a:p>
            <a:pPr algn="ctr"/>
            <a:r>
              <a:rPr lang="en-US" dirty="0"/>
              <a:t>1. Moves the skeleton (with the skeletal system)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002" y="4043381"/>
            <a:ext cx="5293995" cy="2832907"/>
          </a:xfrm>
          <a:prstGeom prst="rect">
            <a:avLst/>
          </a:prstGeom>
        </p:spPr>
      </p:pic>
    </p:spTree>
    <p:extLst>
      <p:ext uri="{BB962C8B-B14F-4D97-AF65-F5344CB8AC3E}">
        <p14:creationId xmlns:p14="http://schemas.microsoft.com/office/powerpoint/2010/main" val="24213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5650" y="4619625"/>
            <a:ext cx="2038350" cy="2238375"/>
          </a:xfrm>
          <a:prstGeom prst="rect">
            <a:avLst/>
          </a:prstGeom>
        </p:spPr>
      </p:pic>
      <p:sp>
        <p:nvSpPr>
          <p:cNvPr id="2" name="Content Placeholder 1"/>
          <p:cNvSpPr>
            <a:spLocks noGrp="1"/>
          </p:cNvSpPr>
          <p:nvPr>
            <p:ph idx="1"/>
          </p:nvPr>
        </p:nvSpPr>
        <p:spPr>
          <a:xfrm>
            <a:off x="304800" y="762000"/>
            <a:ext cx="8229600" cy="5630729"/>
          </a:xfrm>
        </p:spPr>
        <p:txBody>
          <a:bodyPr>
            <a:normAutofit/>
          </a:bodyPr>
          <a:lstStyle/>
          <a:p>
            <a:r>
              <a:rPr lang="en-US" dirty="0"/>
              <a:t>Keep your heart beating (cardiac muscle).</a:t>
            </a:r>
          </a:p>
          <a:p>
            <a:pPr lvl="1"/>
            <a:r>
              <a:rPr lang="en-US" dirty="0"/>
              <a:t>Every time your heart beats it contracts and sends blood out to your body or lungs.</a:t>
            </a:r>
          </a:p>
          <a:p>
            <a:pPr lvl="1"/>
            <a:r>
              <a:rPr lang="en-US" dirty="0"/>
              <a:t>When it relaxes, it allows blood back in.</a:t>
            </a:r>
          </a:p>
          <a:p>
            <a:pPr lvl="1"/>
            <a:r>
              <a:rPr lang="en-US" dirty="0"/>
              <a:t>This is similar to when you squeeze a tube of toothpaste sending the toothpaste out of the tube.</a:t>
            </a:r>
          </a:p>
          <a:p>
            <a:pPr lvl="1"/>
            <a:r>
              <a:rPr lang="en-US" dirty="0">
                <a:hlinkClick r:id="rId3"/>
              </a:rPr>
              <a:t>Beware! Live human heart beating during surgery.</a:t>
            </a:r>
            <a:endParaRPr lang="en-US" dirty="0"/>
          </a:p>
          <a:p>
            <a:r>
              <a:rPr lang="en-US" dirty="0"/>
              <a:t>Move breath in and out of our lungs with our diaphragm </a:t>
            </a:r>
            <a:r>
              <a:rPr lang="en-US" dirty="0">
                <a:hlinkClick r:id="rId4"/>
              </a:rPr>
              <a:t>Breathing video</a:t>
            </a:r>
            <a:endParaRPr lang="en-US" dirty="0"/>
          </a:p>
          <a:p>
            <a:r>
              <a:rPr lang="en-US" dirty="0"/>
              <a:t>Move food through the digestive system (smooth muscles you can’t control) </a:t>
            </a:r>
          </a:p>
          <a:p>
            <a:pPr marL="109728" indent="0">
              <a:buNone/>
            </a:pPr>
            <a:r>
              <a:rPr lang="en-US" dirty="0"/>
              <a:t>   and blood through veins and arteries</a:t>
            </a:r>
          </a:p>
        </p:txBody>
      </p:sp>
      <p:sp>
        <p:nvSpPr>
          <p:cNvPr id="3" name="Title 2"/>
          <p:cNvSpPr>
            <a:spLocks noGrp="1"/>
          </p:cNvSpPr>
          <p:nvPr>
            <p:ph type="title"/>
          </p:nvPr>
        </p:nvSpPr>
        <p:spPr>
          <a:xfrm>
            <a:off x="152400" y="274638"/>
            <a:ext cx="8763000" cy="1143000"/>
          </a:xfrm>
        </p:spPr>
        <p:txBody>
          <a:bodyPr>
            <a:normAutofit fontScale="90000"/>
          </a:bodyPr>
          <a:lstStyle/>
          <a:p>
            <a:pPr algn="ctr"/>
            <a:r>
              <a:rPr lang="en-US" dirty="0"/>
              <a:t>2. Movement inside internal organs</a:t>
            </a:r>
            <a:br>
              <a:rPr lang="en-US" dirty="0"/>
            </a:br>
            <a:endParaRPr lang="en-US" dirty="0"/>
          </a:p>
        </p:txBody>
      </p:sp>
    </p:spTree>
    <p:extLst>
      <p:ext uri="{BB962C8B-B14F-4D97-AF65-F5344CB8AC3E}">
        <p14:creationId xmlns:p14="http://schemas.microsoft.com/office/powerpoint/2010/main" val="32393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4525963"/>
          </a:xfrm>
        </p:spPr>
        <p:txBody>
          <a:bodyPr/>
          <a:lstStyle/>
          <a:p>
            <a:pPr lvl="1"/>
            <a:r>
              <a:rPr lang="en-US" sz="2400" dirty="0"/>
              <a:t>Muscles often contract to hold the body still or in a particular position rather than to cause movement. </a:t>
            </a:r>
          </a:p>
          <a:p>
            <a:pPr lvl="1"/>
            <a:r>
              <a:rPr lang="en-US" sz="2400" dirty="0"/>
              <a:t>The muscles responsible for the body’s posture have the greatest endurance of all muscles in the body—they hold up the body throughout the day without becoming tired.</a:t>
            </a:r>
          </a:p>
          <a:p>
            <a:pPr marL="109728" indent="0">
              <a:buNone/>
            </a:pPr>
            <a:endParaRPr lang="en-US" sz="2600" dirty="0"/>
          </a:p>
        </p:txBody>
      </p:sp>
      <p:sp>
        <p:nvSpPr>
          <p:cNvPr id="3" name="Title 2"/>
          <p:cNvSpPr>
            <a:spLocks noGrp="1"/>
          </p:cNvSpPr>
          <p:nvPr>
            <p:ph type="title"/>
          </p:nvPr>
        </p:nvSpPr>
        <p:spPr>
          <a:xfrm>
            <a:off x="457200" y="457200"/>
            <a:ext cx="8229600" cy="1291631"/>
          </a:xfrm>
        </p:spPr>
        <p:txBody>
          <a:bodyPr>
            <a:normAutofit fontScale="90000"/>
          </a:bodyPr>
          <a:lstStyle/>
          <a:p>
            <a:pPr algn="ctr"/>
            <a:r>
              <a:rPr lang="en-US" dirty="0"/>
              <a:t>3. Maintains your posture and body position</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291840"/>
            <a:ext cx="2971800" cy="3566160"/>
          </a:xfrm>
          <a:prstGeom prst="rect">
            <a:avLst/>
          </a:prstGeom>
        </p:spPr>
      </p:pic>
    </p:spTree>
    <p:extLst>
      <p:ext uri="{BB962C8B-B14F-4D97-AF65-F5344CB8AC3E}">
        <p14:creationId xmlns:p14="http://schemas.microsoft.com/office/powerpoint/2010/main" val="13287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457259"/>
            <a:ext cx="3048000" cy="22830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73" y="4399666"/>
            <a:ext cx="3730128" cy="2337897"/>
          </a:xfrm>
          <a:prstGeom prst="rect">
            <a:avLst/>
          </a:prstGeom>
        </p:spPr>
      </p:pic>
      <p:sp>
        <p:nvSpPr>
          <p:cNvPr id="2" name="Content Placeholder 1"/>
          <p:cNvSpPr>
            <a:spLocks noGrp="1"/>
          </p:cNvSpPr>
          <p:nvPr>
            <p:ph idx="1"/>
          </p:nvPr>
        </p:nvSpPr>
        <p:spPr>
          <a:xfrm>
            <a:off x="266700" y="879682"/>
            <a:ext cx="8610600" cy="4911517"/>
          </a:xfrm>
        </p:spPr>
        <p:txBody>
          <a:bodyPr>
            <a:normAutofit/>
          </a:bodyPr>
          <a:lstStyle/>
          <a:p>
            <a:pPr lvl="1"/>
            <a:r>
              <a:rPr lang="en-US" sz="2800" dirty="0"/>
              <a:t>Our muscular system produces a great deal of waste heat from burning the ATP made during cellular respiration. </a:t>
            </a:r>
          </a:p>
          <a:p>
            <a:pPr lvl="1"/>
            <a:r>
              <a:rPr lang="en-US" sz="2800" dirty="0"/>
              <a:t>Many small muscle contractions within the body produce our natural body heat. </a:t>
            </a:r>
          </a:p>
          <a:p>
            <a:pPr lvl="1"/>
            <a:r>
              <a:rPr lang="en-US" sz="2800" dirty="0"/>
              <a:t>When we exert ourselves more than normal, the extra muscle contractions lead to a rise in body temperature and eventually to 					 sweating.</a:t>
            </a:r>
          </a:p>
        </p:txBody>
      </p:sp>
      <p:sp>
        <p:nvSpPr>
          <p:cNvPr id="3" name="Title 2"/>
          <p:cNvSpPr>
            <a:spLocks noGrp="1"/>
          </p:cNvSpPr>
          <p:nvPr>
            <p:ph type="title"/>
          </p:nvPr>
        </p:nvSpPr>
        <p:spPr>
          <a:xfrm>
            <a:off x="457200" y="308183"/>
            <a:ext cx="8229600" cy="1143000"/>
          </a:xfrm>
        </p:spPr>
        <p:txBody>
          <a:bodyPr>
            <a:normAutofit fontScale="90000"/>
          </a:bodyPr>
          <a:lstStyle/>
          <a:p>
            <a:pPr algn="ctr"/>
            <a:r>
              <a:rPr lang="en-US" dirty="0"/>
              <a:t>4. Generation of body heat</a:t>
            </a:r>
            <a:br>
              <a:rPr lang="en-US" dirty="0"/>
            </a:br>
            <a:endParaRPr lang="en-US" dirty="0"/>
          </a:p>
        </p:txBody>
      </p:sp>
    </p:spTree>
    <p:extLst>
      <p:ext uri="{BB962C8B-B14F-4D97-AF65-F5344CB8AC3E}">
        <p14:creationId xmlns:p14="http://schemas.microsoft.com/office/powerpoint/2010/main" val="86447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muscles2.asx">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4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Graphic slide coming.</a:t>
            </a:r>
          </a:p>
        </p:txBody>
      </p:sp>
      <p:sp>
        <p:nvSpPr>
          <p:cNvPr id="3" name="Title 2"/>
          <p:cNvSpPr>
            <a:spLocks noGrp="1"/>
          </p:cNvSpPr>
          <p:nvPr>
            <p:ph type="title"/>
          </p:nvPr>
        </p:nvSpPr>
        <p:spPr/>
        <p:txBody>
          <a:bodyPr/>
          <a:lstStyle/>
          <a:p>
            <a:r>
              <a:rPr lang="en-US" dirty="0"/>
              <a:t>WARNING!!!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764" y="2362200"/>
            <a:ext cx="6046471" cy="2519363"/>
          </a:xfrm>
          <a:prstGeom prst="rect">
            <a:avLst/>
          </a:prstGeom>
        </p:spPr>
      </p:pic>
    </p:spTree>
    <p:extLst>
      <p:ext uri="{BB962C8B-B14F-4D97-AF65-F5344CB8AC3E}">
        <p14:creationId xmlns:p14="http://schemas.microsoft.com/office/powerpoint/2010/main" val="3930719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8D7CB3C7EB84C888F9B1E660B5D99" ma:contentTypeVersion="0" ma:contentTypeDescription="Create a new document." ma:contentTypeScope="" ma:versionID="23f543f4b432edc213e1c99d23900e7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12B20B-DD3E-4BA1-983C-CFCFB7512DE3}"/>
</file>

<file path=customXml/itemProps2.xml><?xml version="1.0" encoding="utf-8"?>
<ds:datastoreItem xmlns:ds="http://schemas.openxmlformats.org/officeDocument/2006/customXml" ds:itemID="{543F0373-A34A-49D4-9095-1F16C2200250}"/>
</file>

<file path=customXml/itemProps3.xml><?xml version="1.0" encoding="utf-8"?>
<ds:datastoreItem xmlns:ds="http://schemas.openxmlformats.org/officeDocument/2006/customXml" ds:itemID="{943B7185-23CD-4AAC-B132-171813AE38CE}"/>
</file>

<file path=docProps/app.xml><?xml version="1.0" encoding="utf-8"?>
<Properties xmlns="http://schemas.openxmlformats.org/officeDocument/2006/extended-properties" xmlns:vt="http://schemas.openxmlformats.org/officeDocument/2006/docPropsVTypes">
  <Template>Concourse</Template>
  <TotalTime>6527</TotalTime>
  <Words>1155</Words>
  <Application>Microsoft Office PowerPoint</Application>
  <PresentationFormat>On-screen Show (4:3)</PresentationFormat>
  <Paragraphs>125</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 JULIAN</vt:lpstr>
      <vt:lpstr>Lucida Sans Unicode</vt:lpstr>
      <vt:lpstr>Verdana</vt:lpstr>
      <vt:lpstr>Wingdings 2</vt:lpstr>
      <vt:lpstr>Wingdings 3</vt:lpstr>
      <vt:lpstr>Concourse</vt:lpstr>
      <vt:lpstr>The Muscular System</vt:lpstr>
      <vt:lpstr>Levels of Organization</vt:lpstr>
      <vt:lpstr>Major Functions of the Muscular System</vt:lpstr>
      <vt:lpstr>1. Moves the skeleton (with the skeletal system) </vt:lpstr>
      <vt:lpstr>2. Movement inside internal organs </vt:lpstr>
      <vt:lpstr>3. Maintains your posture and body position </vt:lpstr>
      <vt:lpstr>4. Generation of body heat </vt:lpstr>
      <vt:lpstr>PowerPoint Presentation</vt:lpstr>
      <vt:lpstr>WARNING!!!</vt:lpstr>
      <vt:lpstr>Muscles – How do they work?</vt:lpstr>
      <vt:lpstr>Types of muscles</vt:lpstr>
      <vt:lpstr>Muscle Fiber</vt:lpstr>
      <vt:lpstr>Within these categories are three types of muscle tissue:</vt:lpstr>
      <vt:lpstr>Skeletal Muscle Tissue</vt:lpstr>
      <vt:lpstr>Clothespins  and Muscle Fatigue</vt:lpstr>
      <vt:lpstr>Clothespins and Muscle Fatigue</vt:lpstr>
      <vt:lpstr>WARNING!!!</vt:lpstr>
      <vt:lpstr>Tendon</vt:lpstr>
      <vt:lpstr>Tendons</vt:lpstr>
      <vt:lpstr>How do muscles work?</vt:lpstr>
      <vt:lpstr>WARNING!!!</vt:lpstr>
      <vt:lpstr>Musculature of human arm</vt:lpstr>
      <vt:lpstr>Cardiac muscle</vt:lpstr>
      <vt:lpstr>Smooth Muscle</vt:lpstr>
      <vt:lpstr>Fun Facts about the  Muscular System</vt:lpstr>
      <vt:lpstr>girl lifting weights</vt:lpstr>
    </vt:vector>
  </TitlesOfParts>
  <Company>Joint School District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Muscular System</dc:title>
  <dc:creator>District User</dc:creator>
  <cp:lastModifiedBy>Kayala Jordan</cp:lastModifiedBy>
  <cp:revision>201</cp:revision>
  <dcterms:created xsi:type="dcterms:W3CDTF">2010-01-14T18:44:42Z</dcterms:created>
  <dcterms:modified xsi:type="dcterms:W3CDTF">2016-11-11T13:14:57Z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0x0101005B68D7CB3C7EB84C888F9B1E660B5D99</vt:lpwstr>
  </property>
</Properties>
</file>